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  <p:embeddedFont>
      <p:font typeface="Nunito Sans" charset="1" panose="00000500000000000000"/>
      <p:regular r:id="rId20"/>
    </p:embeddedFont>
    <p:embeddedFont>
      <p:font typeface="Nunito Sans Bold" charset="1" panose="00000800000000000000"/>
      <p:regular r:id="rId21"/>
    </p:embeddedFont>
    <p:embeddedFont>
      <p:font typeface="Nunito Sans Italics" charset="1" panose="00000500000000000000"/>
      <p:regular r:id="rId22"/>
    </p:embeddedFont>
    <p:embeddedFont>
      <p:font typeface="Nunito Sans Bold Italics" charset="1" panose="00000800000000000000"/>
      <p:regular r:id="rId23"/>
    </p:embeddedFont>
    <p:embeddedFont>
      <p:font typeface="Nunito Sans Extra-Light" charset="1" panose="00000300000000000000"/>
      <p:regular r:id="rId24"/>
    </p:embeddedFont>
    <p:embeddedFont>
      <p:font typeface="Nunito Sans Extra-Light Italics" charset="1" panose="00000300000000000000"/>
      <p:regular r:id="rId25"/>
    </p:embeddedFont>
    <p:embeddedFont>
      <p:font typeface="Nunito Sans Light" charset="1" panose="00000400000000000000"/>
      <p:regular r:id="rId26"/>
    </p:embeddedFont>
    <p:embeddedFont>
      <p:font typeface="Nunito Sans Light Italics" charset="1" panose="00000400000000000000"/>
      <p:regular r:id="rId27"/>
    </p:embeddedFont>
    <p:embeddedFont>
      <p:font typeface="Nunito Sans Semi-Bold" charset="1" panose="00000700000000000000"/>
      <p:regular r:id="rId28"/>
    </p:embeddedFont>
    <p:embeddedFont>
      <p:font typeface="Nunito Sans Semi-Bold Italics" charset="1" panose="00000700000000000000"/>
      <p:regular r:id="rId29"/>
    </p:embeddedFont>
    <p:embeddedFont>
      <p:font typeface="Nunito Sans Ultra-Bold" charset="1" panose="00000900000000000000"/>
      <p:regular r:id="rId30"/>
    </p:embeddedFont>
    <p:embeddedFont>
      <p:font typeface="Nunito Sans Ultra-Bold Italics" charset="1" panose="00000900000000000000"/>
      <p:regular r:id="rId31"/>
    </p:embeddedFont>
    <p:embeddedFont>
      <p:font typeface="Nunito Sans Heavy" charset="1" panose="00000A00000000000000"/>
      <p:regular r:id="rId32"/>
    </p:embeddedFont>
    <p:embeddedFont>
      <p:font typeface="Nunito Sans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87778" y="1028700"/>
            <a:ext cx="4271522" cy="539187"/>
            <a:chOff x="0" y="0"/>
            <a:chExt cx="5695362" cy="7189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14284" y="0"/>
              <a:ext cx="681078" cy="718915"/>
            </a:xfrm>
            <a:custGeom>
              <a:avLst/>
              <a:gdLst/>
              <a:ahLst/>
              <a:cxnLst/>
              <a:rect r="r" b="b" t="t" l="l"/>
              <a:pathLst>
                <a:path h="718915" w="681078">
                  <a:moveTo>
                    <a:pt x="0" y="0"/>
                  </a:moveTo>
                  <a:lnTo>
                    <a:pt x="681078" y="0"/>
                  </a:lnTo>
                  <a:lnTo>
                    <a:pt x="681078" y="718915"/>
                  </a:lnTo>
                  <a:lnTo>
                    <a:pt x="0" y="718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6185" t="-32423" r="-36868" b="-31522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9718"/>
              <a:ext cx="4633284" cy="60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1839"/>
                </a:lnSpc>
              </a:pPr>
              <a:r>
                <a:rPr lang="en-US" sz="1599" spc="319" u="none">
                  <a:solidFill>
                    <a:srgbClr val="FAFAFA"/>
                  </a:solidFill>
                  <a:latin typeface="Nunito Sans Semi-Bold"/>
                </a:rPr>
                <a:t>UNIVERSIDADE</a:t>
              </a:r>
            </a:p>
            <a:p>
              <a:pPr algn="r" marL="0" indent="0" lvl="0">
                <a:lnSpc>
                  <a:spcPts val="1839"/>
                </a:lnSpc>
              </a:pPr>
              <a:r>
                <a:rPr lang="en-US" sz="1599" spc="319" u="none">
                  <a:solidFill>
                    <a:srgbClr val="FAFAFA"/>
                  </a:solidFill>
                  <a:latin typeface="Nunito Sans Semi-Bold"/>
                </a:rPr>
                <a:t>PUC DE MINAS GERAIS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4354" y="2844824"/>
            <a:ext cx="8115300" cy="620395"/>
            <a:chOff x="0" y="0"/>
            <a:chExt cx="2137363" cy="1633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163396"/>
            </a:xfrm>
            <a:custGeom>
              <a:avLst/>
              <a:gdLst/>
              <a:ahLst/>
              <a:cxnLst/>
              <a:rect r="r" b="b" t="t" l="l"/>
              <a:pathLst>
                <a:path h="163396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137363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24354" y="1535486"/>
            <a:ext cx="9526377" cy="122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10000" spc="-100">
                <a:solidFill>
                  <a:srgbClr val="FAFAFA"/>
                </a:solidFill>
                <a:latin typeface="Cormorant Garamond Bold"/>
              </a:rPr>
              <a:t>Varejo Online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4354" y="2877526"/>
            <a:ext cx="811530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Projeto:Aplicação para Processos e Negócios - Turma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4354" y="4138597"/>
            <a:ext cx="2376745" cy="57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6"/>
              </a:lnSpc>
            </a:pPr>
            <a:r>
              <a:rPr lang="en-US" sz="4740" spc="-47">
                <a:solidFill>
                  <a:srgbClr val="FAFAFA"/>
                </a:solidFill>
                <a:latin typeface="Cormorant Garamond Bold"/>
              </a:rPr>
              <a:t>Membros: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4354" y="4836160"/>
            <a:ext cx="8115300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André Ramos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Artur Maciejewsky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Guilherme Alves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Gustavo Gino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Natã Gabriel</a:t>
            </a: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Thiago Ferreira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Rhafael Hector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3" id="13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4" id="14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5" id="15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3933553" y="2535290"/>
            <a:ext cx="10420894" cy="6059208"/>
          </a:xfrm>
          <a:custGeom>
            <a:avLst/>
            <a:gdLst/>
            <a:ahLst/>
            <a:cxnLst/>
            <a:rect r="r" b="b" t="t" l="l"/>
            <a:pathLst>
              <a:path h="6059208" w="10420894">
                <a:moveTo>
                  <a:pt x="0" y="0"/>
                </a:moveTo>
                <a:lnTo>
                  <a:pt x="10420894" y="0"/>
                </a:lnTo>
                <a:lnTo>
                  <a:pt x="10420894" y="6059207"/>
                </a:lnTo>
                <a:lnTo>
                  <a:pt x="0" y="6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392" y="1322122"/>
            <a:ext cx="11939954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Indicadores de desempenho para o processo de negócio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0392" y="1322122"/>
            <a:ext cx="2517531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Conclusão 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9" id="9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0" id="10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380392" y="3076993"/>
            <a:ext cx="15210364" cy="581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58"/>
              </a:lnSpc>
              <a:spcBef>
                <a:spcPct val="0"/>
              </a:spcBef>
            </a:pPr>
            <a:r>
              <a:rPr lang="en-US" sz="1634" spc="498">
                <a:solidFill>
                  <a:srgbClr val="FAFAFA"/>
                </a:solidFill>
                <a:latin typeface="Nunito Sans Semi-Bold"/>
              </a:rPr>
              <a:t>O PRESENTE DOCUMENTO DE ESTUDOS E ANÁLISES, TEM COMO OBJETIVO ELABORAR E APRESEN-TAR MÉTODOS E APLICAÇÕES PARA O APERFEIÇOAMENTO DO COMÉRCIO DENOMINADO VAREJO ONLINE, POR MEIO DE UMA PLATAFORMA ÁGIL E CONFIÁVEL.</a:t>
            </a:r>
          </a:p>
          <a:p>
            <a:pPr algn="just">
              <a:lnSpc>
                <a:spcPts val="2058"/>
              </a:lnSpc>
              <a:spcBef>
                <a:spcPct val="0"/>
              </a:spcBef>
            </a:pPr>
          </a:p>
          <a:p>
            <a:pPr algn="just">
              <a:lnSpc>
                <a:spcPts val="2058"/>
              </a:lnSpc>
              <a:spcBef>
                <a:spcPct val="0"/>
              </a:spcBef>
            </a:pPr>
            <a:r>
              <a:rPr lang="en-US" sz="1634" spc="498">
                <a:solidFill>
                  <a:srgbClr val="FAFAFA"/>
                </a:solidFill>
                <a:latin typeface="Nunito Sans Semi-Bold"/>
              </a:rPr>
              <a:t>AO INICIAR O PROJETO , VERIFICAMOS A NECESSIDADE DE PLENOS CONHECIMENTOS A SEREM ADQUIRIDOS NA QUESTÃO DE COLETA E TRATAMENTO DE INFORMAÇOES E DADOS RELEVANTES PARA UM ESTUDO SÓLIDO E CONSISTENTE ESTUDO, PARA SIM DAR INICIO DA MODELAGEM E DIAGRAMAÇÃO DESSE CONCEITO DE COMÉRCIO ONLINE. USANDO FERRAMENTA PARA ESSA FINA-LIDADE (DRAW.IO) PARA ELABORAÇAO DOS DIAGRAMAS E FLUXOGRAMAS (DER) E POSTERIOR-MENTE  A FERRAMENTA SYDLE ONE PARA AUTOMAÇÃO DAS TAREFAS E PROCESSOS  , COMO (BPM). APÓS ESSE PRIMEIRO PROCESSO , AINDA COM A FERRAMENTA SIDLE ONE SEGUIMOS COM TESTES DE MONITORAMENTO E ANALISES   (GRAFICOS, TABELAS E PROJEÇOES).</a:t>
            </a:r>
          </a:p>
          <a:p>
            <a:pPr algn="just">
              <a:lnSpc>
                <a:spcPts val="2058"/>
              </a:lnSpc>
              <a:spcBef>
                <a:spcPct val="0"/>
              </a:spcBef>
            </a:pPr>
            <a:r>
              <a:rPr lang="en-US" sz="1634" spc="498">
                <a:solidFill>
                  <a:srgbClr val="FAFAFA"/>
                </a:solidFill>
                <a:latin typeface="Nunito Sans Semi-Bold"/>
              </a:rPr>
              <a:t>NA VERIFICAÇÃO DE DADOS E NO DESENVOLVIMENTO DOS PROCESSOS , CONSTATAMOS QUE VA-REJO ONLINE TAMBÉM DEPENDE DE UMA ROBUSTA E PRECISA INFRAESTRUTURA  TECNOLÓGICA , HUMANA E ORGANIZACIONAL!</a:t>
            </a:r>
          </a:p>
          <a:p>
            <a:pPr algn="just">
              <a:lnSpc>
                <a:spcPts val="2058"/>
              </a:lnSpc>
              <a:spcBef>
                <a:spcPct val="0"/>
              </a:spcBef>
            </a:pPr>
          </a:p>
          <a:p>
            <a:pPr algn="just">
              <a:lnSpc>
                <a:spcPts val="2058"/>
              </a:lnSpc>
              <a:spcBef>
                <a:spcPct val="0"/>
              </a:spcBef>
            </a:pPr>
            <a:r>
              <a:rPr lang="en-US" sz="1634" spc="498">
                <a:solidFill>
                  <a:srgbClr val="FAFAFA"/>
                </a:solidFill>
                <a:latin typeface="Nunito Sans Semi-Bold"/>
              </a:rPr>
              <a:t>PORTANTO NOSSO PROJETO VISA A INOVAÇÃO DE PRÁTICAS MANUAIS EM PROCESSOS AUTOMA-TIZADOS. O SISTEMA DE INFORMAÇÃO PROPOSTO VISA MODERNIZAR OPERAÇÕES, MANTENDO A INTERAÇÃO HUMANA FUNDAMENTAL. A MODELAGEM DE DADOS E AUTOMAÇÃO DE PROCES-SOS FORTALECEM A EFICIÊNCIA, ENQUANTO OS INDICADORES PROPOSTOS OFERECEM MÉTRICAS CLARAS DE SUCESSO. ESTA JORNADA NÃO APENAS SOLUCIONA PROBLEMAS PRESENTES, MAS TAMBÉM ANTECIPA AS NECESSIDADES FUTURAS, MOLDANDO UM VAREJO ONLINE ÁGIL, INTELI-GENTE E CENTRADO NO CLIENTE.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0392" y="1322122"/>
            <a:ext cx="3750745" cy="71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Contextualização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9" id="9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0" id="10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380392" y="3150287"/>
            <a:ext cx="14814177" cy="638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2"/>
              </a:lnSpc>
            </a:pPr>
            <a:r>
              <a:rPr lang="en-US" sz="2477" spc="495">
                <a:solidFill>
                  <a:srgbClr val="FAFAFA"/>
                </a:solidFill>
                <a:latin typeface="Nunito Sans Semi-Bold"/>
              </a:rPr>
              <a:t>O VAREJO ONLINE NO BRASIL PASSA POR UMA TRANSFORMAÇÃO ACELERADA, IMPULSIONADA PELA DIGITALIZAÇÃO CRESCENTE. O AUMENTO DO ACESSO À INTERNET, A CONFIANÇA DO CONSUMIDOR EM COMPRAS ONLINE E A CONVENIÊNCIA DOS E-COMMERCES TÊM IMPULSIONADO ESSE CRESCIMENTO. </a:t>
            </a:r>
          </a:p>
          <a:p>
            <a:pPr>
              <a:lnSpc>
                <a:spcPts val="3542"/>
              </a:lnSpc>
            </a:pPr>
          </a:p>
          <a:p>
            <a:pPr>
              <a:lnSpc>
                <a:spcPts val="3542"/>
              </a:lnSpc>
            </a:pPr>
            <a:r>
              <a:rPr lang="en-US" sz="2477" spc="495">
                <a:solidFill>
                  <a:srgbClr val="FAFAFA"/>
                </a:solidFill>
                <a:latin typeface="Nunito Sans Semi-Bold"/>
              </a:rPr>
              <a:t>A PANDEMIA INTENSIFICOU ESSA TENDÊNCIA, LEVANDO EMPRESAS A INVESTIREM EM INFRAESTRUTURA DIGITAL E LOGÍSTICA. DESAFIOS PERSISTEM, MAS O CENÁRIO OFERECE OPORTUNIDADES PARA INOVAÇÃO E CRESCIMENTO EM UM MERCADO DINÂMICO E COMPETITIVO.</a:t>
            </a:r>
          </a:p>
          <a:p>
            <a:pPr>
              <a:lnSpc>
                <a:spcPts val="3542"/>
              </a:lnSpc>
            </a:pPr>
          </a:p>
          <a:p>
            <a:pPr>
              <a:lnSpc>
                <a:spcPts val="3542"/>
              </a:lnSpc>
            </a:pPr>
          </a:p>
          <a:p>
            <a:pPr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0392" y="1322122"/>
            <a:ext cx="8115300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Definição do Problema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9" id="9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10" id="10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380392" y="3635043"/>
            <a:ext cx="14302798" cy="23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2"/>
              </a:lnSpc>
            </a:pPr>
            <a:r>
              <a:rPr lang="en-US" sz="2477" spc="495">
                <a:solidFill>
                  <a:srgbClr val="FAFAFA"/>
                </a:solidFill>
                <a:latin typeface="Nunito Sans Semi-Bold"/>
              </a:rPr>
              <a:t>FALTA</a:t>
            </a:r>
            <a:r>
              <a:rPr lang="en-US" sz="2477" spc="495">
                <a:solidFill>
                  <a:srgbClr val="FAFAFA"/>
                </a:solidFill>
                <a:latin typeface="Nunito Sans Semi-Bold"/>
              </a:rPr>
              <a:t> DE UMA PLATAFORMA DINÂMICA E SEGURA QUE APRESENTA </a:t>
            </a:r>
            <a:r>
              <a:rPr lang="en-US" sz="2477" spc="495">
                <a:solidFill>
                  <a:srgbClr val="FAFAFA"/>
                </a:solidFill>
                <a:latin typeface="Nunito Sans Semi-Bold"/>
              </a:rPr>
              <a:t>DESTAQUES PARA O CADASTRO DE CLIENTES, PRODUTOS, SERVIÇOS E FORNECEDORES. ALÉM DISSO, TRAZ ÊNFASE NA IMPORTÂNCIA DE UMA PLATAFORMA INTERATIVA E INTUITIVA.</a:t>
            </a:r>
          </a:p>
          <a:p>
            <a:pPr>
              <a:lnSpc>
                <a:spcPts val="559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028671" y="3121712"/>
            <a:ext cx="8032827" cy="3854434"/>
          </a:xfrm>
          <a:custGeom>
            <a:avLst/>
            <a:gdLst/>
            <a:ahLst/>
            <a:cxnLst/>
            <a:rect r="r" b="b" t="t" l="l"/>
            <a:pathLst>
              <a:path h="3854434" w="8032827">
                <a:moveTo>
                  <a:pt x="0" y="0"/>
                </a:moveTo>
                <a:lnTo>
                  <a:pt x="8032827" y="0"/>
                </a:lnTo>
                <a:lnTo>
                  <a:pt x="8032827" y="3854434"/>
                </a:lnTo>
                <a:lnTo>
                  <a:pt x="0" y="3854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2" r="0" b="-11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2845" y="3121712"/>
            <a:ext cx="7747523" cy="4960518"/>
          </a:xfrm>
          <a:custGeom>
            <a:avLst/>
            <a:gdLst/>
            <a:ahLst/>
            <a:cxnLst/>
            <a:rect r="r" b="b" t="t" l="l"/>
            <a:pathLst>
              <a:path h="4960518" w="7747523">
                <a:moveTo>
                  <a:pt x="0" y="0"/>
                </a:moveTo>
                <a:lnTo>
                  <a:pt x="7747523" y="0"/>
                </a:lnTo>
                <a:lnTo>
                  <a:pt x="7747523" y="4960518"/>
                </a:lnTo>
                <a:lnTo>
                  <a:pt x="0" y="4960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392" y="1322122"/>
            <a:ext cx="10738338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Modelagem de processos de negócios - TO BE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1033021" y="2034056"/>
            <a:ext cx="6017738" cy="7073736"/>
          </a:xfrm>
          <a:custGeom>
            <a:avLst/>
            <a:gdLst/>
            <a:ahLst/>
            <a:cxnLst/>
            <a:rect r="r" b="b" t="t" l="l"/>
            <a:pathLst>
              <a:path h="7073736" w="6017738">
                <a:moveTo>
                  <a:pt x="0" y="0"/>
                </a:moveTo>
                <a:lnTo>
                  <a:pt x="6017739" y="0"/>
                </a:lnTo>
                <a:lnTo>
                  <a:pt x="6017739" y="7073735"/>
                </a:lnTo>
                <a:lnTo>
                  <a:pt x="0" y="7073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85959" y="2225092"/>
            <a:ext cx="7604162" cy="6691663"/>
          </a:xfrm>
          <a:custGeom>
            <a:avLst/>
            <a:gdLst/>
            <a:ahLst/>
            <a:cxnLst/>
            <a:rect r="r" b="b" t="t" l="l"/>
            <a:pathLst>
              <a:path h="6691663" w="7604162">
                <a:moveTo>
                  <a:pt x="0" y="0"/>
                </a:moveTo>
                <a:lnTo>
                  <a:pt x="7604162" y="0"/>
                </a:lnTo>
                <a:lnTo>
                  <a:pt x="7604162" y="6691663"/>
                </a:lnTo>
                <a:lnTo>
                  <a:pt x="0" y="669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392" y="1322122"/>
            <a:ext cx="4642338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Modelagem de Dados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380392" y="2955818"/>
            <a:ext cx="8112782" cy="5169635"/>
          </a:xfrm>
          <a:custGeom>
            <a:avLst/>
            <a:gdLst/>
            <a:ahLst/>
            <a:cxnLst/>
            <a:rect r="r" b="b" t="t" l="l"/>
            <a:pathLst>
              <a:path h="5169635" w="8112782">
                <a:moveTo>
                  <a:pt x="0" y="0"/>
                </a:moveTo>
                <a:lnTo>
                  <a:pt x="8112782" y="0"/>
                </a:lnTo>
                <a:lnTo>
                  <a:pt x="8112782" y="5169635"/>
                </a:lnTo>
                <a:lnTo>
                  <a:pt x="0" y="5169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2" r="0" b="-20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392" y="1322122"/>
            <a:ext cx="6049108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Automatização do processo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693156" y="1224169"/>
            <a:ext cx="7356664" cy="7838663"/>
          </a:xfrm>
          <a:custGeom>
            <a:avLst/>
            <a:gdLst/>
            <a:ahLst/>
            <a:cxnLst/>
            <a:rect r="r" b="b" t="t" l="l"/>
            <a:pathLst>
              <a:path h="7838663" w="7356664">
                <a:moveTo>
                  <a:pt x="0" y="0"/>
                </a:moveTo>
                <a:lnTo>
                  <a:pt x="7356663" y="0"/>
                </a:lnTo>
                <a:lnTo>
                  <a:pt x="7356663" y="7838662"/>
                </a:lnTo>
                <a:lnTo>
                  <a:pt x="0" y="783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448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3" id="3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4" id="4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5" id="5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259273" y="1297075"/>
            <a:ext cx="9309442" cy="3498489"/>
          </a:xfrm>
          <a:custGeom>
            <a:avLst/>
            <a:gdLst/>
            <a:ahLst/>
            <a:cxnLst/>
            <a:rect r="r" b="b" t="t" l="l"/>
            <a:pathLst>
              <a:path h="3498489" w="9309442">
                <a:moveTo>
                  <a:pt x="0" y="0"/>
                </a:moveTo>
                <a:lnTo>
                  <a:pt x="9309443" y="0"/>
                </a:lnTo>
                <a:lnTo>
                  <a:pt x="9309443" y="3498489"/>
                </a:lnTo>
                <a:lnTo>
                  <a:pt x="0" y="349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52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1223" y="4999182"/>
            <a:ext cx="9383783" cy="3470959"/>
          </a:xfrm>
          <a:custGeom>
            <a:avLst/>
            <a:gdLst/>
            <a:ahLst/>
            <a:cxnLst/>
            <a:rect r="r" b="b" t="t" l="l"/>
            <a:pathLst>
              <a:path h="3470959" w="9383783">
                <a:moveTo>
                  <a:pt x="0" y="0"/>
                </a:moveTo>
                <a:lnTo>
                  <a:pt x="9383783" y="0"/>
                </a:lnTo>
                <a:lnTo>
                  <a:pt x="9383783" y="3470958"/>
                </a:lnTo>
                <a:lnTo>
                  <a:pt x="0" y="347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568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3" id="3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4" id="4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5" id="5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4875507" y="1869034"/>
            <a:ext cx="8985077" cy="6548932"/>
          </a:xfrm>
          <a:custGeom>
            <a:avLst/>
            <a:gdLst/>
            <a:ahLst/>
            <a:cxnLst/>
            <a:rect r="r" b="b" t="t" l="l"/>
            <a:pathLst>
              <a:path h="6548932" w="8985077">
                <a:moveTo>
                  <a:pt x="0" y="0"/>
                </a:moveTo>
                <a:lnTo>
                  <a:pt x="8985077" y="0"/>
                </a:lnTo>
                <a:lnTo>
                  <a:pt x="8985077" y="6548932"/>
                </a:lnTo>
                <a:lnTo>
                  <a:pt x="0" y="6548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5875" y="1028700"/>
            <a:ext cx="2659825" cy="7175"/>
          </a:xfrm>
          <a:prstGeom prst="rect">
            <a:avLst/>
          </a:prstGeom>
          <a:solidFill>
            <a:srgbClr val="FAFAFA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80392" y="2225092"/>
            <a:ext cx="1565031" cy="620395"/>
            <a:chOff x="0" y="0"/>
            <a:chExt cx="412189" cy="163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189" cy="163396"/>
            </a:xfrm>
            <a:custGeom>
              <a:avLst/>
              <a:gdLst/>
              <a:ahLst/>
              <a:cxnLst/>
              <a:rect r="r" b="b" t="t" l="l"/>
              <a:pathLst>
                <a:path h="163396" w="412189">
                  <a:moveTo>
                    <a:pt x="0" y="0"/>
                  </a:moveTo>
                  <a:lnTo>
                    <a:pt x="412189" y="0"/>
                  </a:lnTo>
                  <a:lnTo>
                    <a:pt x="412189" y="163396"/>
                  </a:lnTo>
                  <a:lnTo>
                    <a:pt x="0" y="163396"/>
                  </a:lnTo>
                  <a:close/>
                </a:path>
              </a:pathLst>
            </a:custGeom>
            <a:solidFill>
              <a:srgbClr val="CB7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12189" cy="172921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-296503" y="235749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7" id="7"/>
          <p:cNvSpPr/>
          <p:nvPr/>
        </p:nvSpPr>
        <p:spPr>
          <a:xfrm rot="-10800000">
            <a:off x="14592300" y="9251125"/>
            <a:ext cx="2659825" cy="7175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AutoShape 8" id="8"/>
          <p:cNvSpPr/>
          <p:nvPr/>
        </p:nvSpPr>
        <p:spPr>
          <a:xfrm rot="5400000">
            <a:off x="15924598" y="7920010"/>
            <a:ext cx="2659905" cy="9499"/>
          </a:xfrm>
          <a:prstGeom prst="rect">
            <a:avLst/>
          </a:prstGeom>
          <a:solidFill>
            <a:srgbClr val="FAFAF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3329354" y="2845487"/>
            <a:ext cx="11089292" cy="5456636"/>
          </a:xfrm>
          <a:custGeom>
            <a:avLst/>
            <a:gdLst/>
            <a:ahLst/>
            <a:cxnLst/>
            <a:rect r="r" b="b" t="t" l="l"/>
            <a:pathLst>
              <a:path h="5456636" w="11089292">
                <a:moveTo>
                  <a:pt x="0" y="0"/>
                </a:moveTo>
                <a:lnTo>
                  <a:pt x="11089292" y="0"/>
                </a:lnTo>
                <a:lnTo>
                  <a:pt x="11089292" y="5456636"/>
                </a:lnTo>
                <a:lnTo>
                  <a:pt x="0" y="5456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80392" y="2257795"/>
            <a:ext cx="156503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AFAFA"/>
                </a:solidFill>
                <a:latin typeface="Cormorant Garamond"/>
              </a:rPr>
              <a:t>Etapa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392" y="1322122"/>
            <a:ext cx="11939954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FAFAFA"/>
                </a:solidFill>
                <a:latin typeface="Cormorant Garamond Bold"/>
              </a:rPr>
              <a:t>Indicadores de desempenho para o processo de negócio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DAF1AYjaZz4</dc:identifier>
  <dcterms:modified xsi:type="dcterms:W3CDTF">2011-08-01T06:04:30Z</dcterms:modified>
  <cp:revision>1</cp:revision>
  <dc:title>Universidade PUC DE MINAS GERAIS</dc:title>
</cp:coreProperties>
</file>